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72" r:id="rId5"/>
    <p:sldId id="266" r:id="rId6"/>
    <p:sldId id="260" r:id="rId7"/>
    <p:sldId id="262" r:id="rId8"/>
    <p:sldId id="263" r:id="rId9"/>
    <p:sldId id="258" r:id="rId10"/>
    <p:sldId id="265" r:id="rId11"/>
    <p:sldId id="273" r:id="rId12"/>
    <p:sldId id="276" r:id="rId13"/>
    <p:sldId id="275" r:id="rId14"/>
    <p:sldId id="277" r:id="rId15"/>
    <p:sldId id="278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9AA1-6244-486F-8485-49034EACFC0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6D9D-CE53-467F-922A-CE0400B3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ОГЭ  по литературе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ступень к ЕГЭ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(из опыта работы)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643446"/>
            <a:ext cx="4643470" cy="995354"/>
          </a:xfrm>
        </p:spPr>
        <p:txBody>
          <a:bodyPr>
            <a:normAutofit fontScale="92500"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Петько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С.Л., учитель русского языка и литературы МБОУ СОШ № 1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Композиция ответа на задания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928670"/>
            <a:ext cx="4357718" cy="1174767"/>
          </a:xfr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r>
              <a:rPr lang="ru-RU" sz="5800" dirty="0" smtClean="0"/>
              <a:t>ЕГЭ. Задания 8 и 15 . </a:t>
            </a:r>
          </a:p>
          <a:p>
            <a:r>
              <a:rPr lang="ru-RU" sz="5800" dirty="0" smtClean="0"/>
              <a:t>5-10 предложений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2174874"/>
            <a:ext cx="4354544" cy="4468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Тезис (ответ на поставленный вопрос: 1-2 предложения)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Доказательство тезиса (анализ предложенного фрагмента с точки зрения содержания, авторской позиции, художественных средств: 5-7 предложений)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Вывод (углубление тезиса: 1 предложение)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928670"/>
            <a:ext cx="4214842" cy="1214446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endParaRPr lang="ru-RU" sz="2800" dirty="0" smtClean="0"/>
          </a:p>
          <a:p>
            <a:r>
              <a:rPr lang="ru-RU" sz="3600" dirty="0" smtClean="0"/>
              <a:t>ОГЭ. Задания 1.1.1. - 1.1.2.  и 1.2.1.-1.2.2. </a:t>
            </a:r>
          </a:p>
          <a:p>
            <a:r>
              <a:rPr lang="ru-RU" sz="3600" dirty="0" smtClean="0"/>
              <a:t>3-5 предложений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214554"/>
            <a:ext cx="4286280" cy="43973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Тезис (ответ на поставленный вопрос: 1 предложение)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Доказательство тезиса (анализ предложенного фрагмента с точки зрения содержания, авторской позиции, художественных средств: 2-3 предложения)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Вывод (углубление тезиса: 1 предложение)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ОГЭ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1.2.2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Какую роль играет лексический повтор в стихотворении А.А. Фета «Учись у них- у дуба, у берёзы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…»?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Лексический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намеренное повторение слов или словосочетаний.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придаёт экспрессивность, заметность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читателя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подчёркивает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главную мысль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означает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монотонность и однообразность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ЕГЭ</a:t>
            </a:r>
          </a:p>
          <a:p>
            <a:pPr algn="ctr">
              <a:buNone/>
            </a:pPr>
            <a:r>
              <a:rPr lang="ru-RU" b="1" dirty="0" smtClean="0"/>
              <a:t>15.Как различные поэтические приёмы помогают автору передать настроение лирического героя в стихотворении А.А. Фета «Учись у них – у дуба, у берёзы</a:t>
            </a:r>
            <a:r>
              <a:rPr lang="ru-RU" b="1" dirty="0" smtClean="0"/>
              <a:t>…»?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Учись у них - у дуба, у березы...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Учись у них - у дуба, у березы.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Кругом зима.  Жестокая пора!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Напрасные на них застыли слезы,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треснула,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сжимаяся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кора.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злей метель и с каждою минутой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Сердито рвет последние листы,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 сердце хватает холод лютый;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Они стоят, молчат; молчи и ты!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верь весне.  Ее промчится гений,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Опять теплом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жизнию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дыша.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ясных дней, для новых откровений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Переболит скорбящая душа.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31 декабря 1883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Какова тема произведения?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главную мысль (идею)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стихотворения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Психологический параллелизм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заключатся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том, что чувства,  душевное состояние человека выражаются через картины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Учись у них - у дуба, у березы...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Учись у них - у дуба, у березы.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Кругом зима.  Жестокая пора!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Напрасные на них застыли слезы,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треснула,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сжимаяся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кора.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злей метель и с каждою минутой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Сердито рвет последние листы,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 сердце хватает холод лютый;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Они стоят, молчат; молчи и ты!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верь весне.  Ее промчится гений,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Опять теплом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жизнию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дыша.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ясных дней, для новых откровений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Переболит скорбящая душа.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31 декабря 1883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http://</a:t>
            </a:r>
            <a:r>
              <a:rPr lang="ru-RU" u="sng" dirty="0" err="1" smtClean="0"/>
              <a:t>егэша.рф</a:t>
            </a:r>
            <a:r>
              <a:rPr lang="ru-RU" u="sng" dirty="0" smtClean="0"/>
              <a:t>/ </a:t>
            </a:r>
          </a:p>
          <a:p>
            <a:r>
              <a:rPr lang="en-US" dirty="0" smtClean="0"/>
              <a:t>https://www.</a:t>
            </a:r>
            <a:r>
              <a:rPr lang="ru-RU" dirty="0" err="1" smtClean="0"/>
              <a:t>капканы-егэ.рф</a:t>
            </a:r>
            <a:r>
              <a:rPr lang="ru-RU" dirty="0" smtClean="0"/>
              <a:t>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1442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ОГЭ по литературе – 2020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/>
              <a:t> Распределение заданий по частям экзаменационной работы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95815"/>
            <a:ext cx="8401080" cy="546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ОГЭ по литературе - 2020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Изменения в КИМ 2020 года в сравнении с 2019 годом 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Введена дополнительная тема сочинения в части 2. Все темы 2.1–2.5 формулируются по творчеству тех писателей, чьи произведения не были включены в часть 1, что обеспечивает более широкий охват элементов проверяемого содержания.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Введены критерии оценки практической грамотности (максимально 6 баллов), что привело к увеличению максимального количества баллов за всю работу с 33 до 39 баллов.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Уточнены формулировки критериев оценивания выполнения заданий 1.1.1 и 1.1.2, 1.2.1 и 1.2.2; 1.1.3 и 1.2.3.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Перечень дополнительных материалов и оборудования включён орфографический словарь.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42876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 по литературе – 2020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/>
              <a:t>Распределение заданий по частям экзаменационной работы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7850343" cy="49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 по литературе - 2020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Изменения в КИМ ЕГЭ 2020 года в сравнении с 2019 годом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Уточнены формулировки критериев оценивания выполнения заданий</a:t>
            </a:r>
          </a:p>
          <a:p>
            <a:pPr algn="ctr">
              <a:buNone/>
            </a:pPr>
            <a:r>
              <a:rPr lang="ru-RU" b="1" dirty="0" smtClean="0"/>
              <a:t> 8, 15, 9, 16 </a:t>
            </a:r>
          </a:p>
          <a:p>
            <a:pPr algn="ctr">
              <a:buNone/>
            </a:pPr>
            <a:r>
              <a:rPr lang="ru-RU" b="1" dirty="0" smtClean="0"/>
              <a:t>Максимальный балл - 58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786190"/>
            <a:ext cx="4500594" cy="64294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ЕГЭ. Задания 8 и 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7158" y="142852"/>
            <a:ext cx="4429156" cy="996952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ОГЭ. Задания 1.1.1. - 1.1.2.  и 1.2.1.-1.2.2.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8786842" cy="235745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4500569"/>
            <a:ext cx="8715404" cy="214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00438"/>
            <a:ext cx="4500594" cy="64294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ЕГЭ. Задания 8 и 15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14282" y="142852"/>
            <a:ext cx="8286808" cy="639762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endParaRPr lang="ru-RU" sz="5100" dirty="0" smtClean="0"/>
          </a:p>
          <a:p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ОГЭ. Задания 1.1.1. - 1.1.2.  и 1.2.1.-1.2.2.</a:t>
            </a: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256"/>
            <a:ext cx="850112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8434" y="1000108"/>
            <a:ext cx="8589845" cy="228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3714752"/>
            <a:ext cx="4500594" cy="64294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ЕГЭ. Задания 8 и 15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85720" y="285728"/>
            <a:ext cx="8429684" cy="639762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ОГЭ. Задания ОГЭ. Задания 1.1.1. - 1.1.2.  и 1.2.1.-1.2.2.</a:t>
            </a:r>
            <a:r>
              <a:rPr lang="ru-RU" sz="6700" dirty="0" smtClean="0"/>
              <a:t> 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2968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00570"/>
            <a:ext cx="825817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286388"/>
            <a:ext cx="8143932" cy="13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642942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ОГЭ. Задания 1.1.1. - 1.1.2.  и 1.2.1.-1.2.2. </a:t>
            </a:r>
          </a:p>
          <a:p>
            <a:r>
              <a:rPr lang="ru-RU" dirty="0" smtClean="0"/>
              <a:t>                  3-5 предложений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071546"/>
            <a:ext cx="4211668" cy="564360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1.1.1.Какие </a:t>
            </a:r>
            <a:r>
              <a:rPr lang="ru-RU" b="1" dirty="0">
                <a:solidFill>
                  <a:srgbClr val="7030A0"/>
                </a:solidFill>
              </a:rPr>
              <a:t>свойства натуры Чичикова проявились в его внутреннем монологе?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1.1.2.С </a:t>
            </a:r>
            <a:r>
              <a:rPr lang="ru-RU" b="1" dirty="0">
                <a:solidFill>
                  <a:srgbClr val="7030A0"/>
                </a:solidFill>
              </a:rPr>
              <a:t>какой целью автор в своих размышлениях упоминает о двадцатилетнем юноше</a:t>
            </a:r>
            <a:r>
              <a:rPr lang="ru-RU" b="1" dirty="0" smtClean="0">
                <a:solidFill>
                  <a:srgbClr val="7030A0"/>
                </a:solidFill>
              </a:rPr>
              <a:t>?</a:t>
            </a:r>
          </a:p>
          <a:p>
            <a:pPr>
              <a:buNone/>
            </a:pP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1.2.1. Каким</a:t>
            </a:r>
            <a:r>
              <a:rPr lang="ru-RU" sz="3200" b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настроением </a:t>
            </a: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проникнуто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стихотворение</a:t>
            </a:r>
            <a:r>
              <a:rPr lang="ru-RU" sz="3200" b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«Есть в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осени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первоначальной</a:t>
            </a:r>
            <a:r>
              <a:rPr lang="ru-RU" sz="3200" b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...»?</a:t>
            </a:r>
            <a:endParaRPr lang="ru-RU" sz="3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1.2.2.Какую роль играют эпитеты  в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стихотворении «Есть в осени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первоначальной</a:t>
            </a:r>
            <a:r>
              <a:rPr lang="ru-RU" sz="3200" b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...»?</a:t>
            </a:r>
            <a:endParaRPr lang="ru-RU" sz="3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214290"/>
            <a:ext cx="4041775" cy="642942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ЕГЭ. Задания 8 и 15      </a:t>
            </a:r>
          </a:p>
          <a:p>
            <a:r>
              <a:rPr lang="ru-RU" dirty="0" smtClean="0"/>
              <a:t>                 5-10 предложений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213255" cy="564360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6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3600" b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Какие черты характера Тихона Кабанова проявляются в данном фрагменте пьесы А.Н. Островского «Гроза</a:t>
            </a:r>
            <a:r>
              <a:rPr lang="ru-RU" sz="36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>
              <a:buNone/>
            </a:pPr>
            <a:endParaRPr lang="ru-RU" sz="3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15. Как соотносятся между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собой начало и конец стихотворения Н.М.Рубцова «Сентябрь»?</a:t>
            </a:r>
            <a:endParaRPr lang="ru-RU" sz="36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720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Модель ОГЭ  по литературе как ступень к ЕГЭ  (из опыта работы)</vt:lpstr>
      <vt:lpstr>ОГЭ по литературе – 2020  Распределение заданий по частям экзаменационной работы</vt:lpstr>
      <vt:lpstr>ОГЭ по литературе - 2020</vt:lpstr>
      <vt:lpstr>ЕГЭ по литературе – 2020 Распределение заданий по частям экзаменационной работы</vt:lpstr>
      <vt:lpstr>ЕГЭ по литературе - 2020</vt:lpstr>
      <vt:lpstr>Слайд 6</vt:lpstr>
      <vt:lpstr>Слайд 7</vt:lpstr>
      <vt:lpstr>Слайд 8</vt:lpstr>
      <vt:lpstr>Слайд 9</vt:lpstr>
      <vt:lpstr> Композиция ответа на задания  </vt:lpstr>
      <vt:lpstr>Практическая часть</vt:lpstr>
      <vt:lpstr>Практическая часть</vt:lpstr>
      <vt:lpstr>Практическая часть</vt:lpstr>
      <vt:lpstr>Практическая часть</vt:lpstr>
      <vt:lpstr>Практическая часть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55</cp:revision>
  <dcterms:created xsi:type="dcterms:W3CDTF">2020-02-29T19:32:10Z</dcterms:created>
  <dcterms:modified xsi:type="dcterms:W3CDTF">2020-03-11T22:19:25Z</dcterms:modified>
</cp:coreProperties>
</file>